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1" r:id="rId3"/>
    <p:sldId id="281" r:id="rId4"/>
    <p:sldId id="310" r:id="rId5"/>
    <p:sldId id="311" r:id="rId6"/>
    <p:sldId id="313" r:id="rId7"/>
    <p:sldId id="314" r:id="rId8"/>
    <p:sldId id="312" r:id="rId9"/>
    <p:sldId id="262" r:id="rId10"/>
    <p:sldId id="263" r:id="rId11"/>
    <p:sldId id="315" r:id="rId12"/>
    <p:sldId id="316" r:id="rId13"/>
    <p:sldId id="264" r:id="rId14"/>
    <p:sldId id="265" r:id="rId15"/>
    <p:sldId id="266" r:id="rId16"/>
    <p:sldId id="290" r:id="rId17"/>
    <p:sldId id="291" r:id="rId18"/>
    <p:sldId id="268" r:id="rId19"/>
    <p:sldId id="269" r:id="rId20"/>
    <p:sldId id="270" r:id="rId21"/>
    <p:sldId id="271" r:id="rId22"/>
    <p:sldId id="272" r:id="rId23"/>
    <p:sldId id="302" r:id="rId24"/>
    <p:sldId id="297" r:id="rId25"/>
    <p:sldId id="273" r:id="rId26"/>
    <p:sldId id="305" r:id="rId27"/>
    <p:sldId id="317" r:id="rId28"/>
    <p:sldId id="274" r:id="rId29"/>
    <p:sldId id="298" r:id="rId30"/>
    <p:sldId id="275" r:id="rId31"/>
    <p:sldId id="276" r:id="rId32"/>
    <p:sldId id="277" r:id="rId33"/>
    <p:sldId id="306" r:id="rId34"/>
    <p:sldId id="307" r:id="rId35"/>
    <p:sldId id="318" r:id="rId36"/>
    <p:sldId id="278" r:id="rId37"/>
    <p:sldId id="279" r:id="rId38"/>
    <p:sldId id="289" r:id="rId39"/>
    <p:sldId id="319" r:id="rId40"/>
    <p:sldId id="320" r:id="rId41"/>
    <p:sldId id="321" r:id="rId42"/>
    <p:sldId id="299" r:id="rId43"/>
    <p:sldId id="300" r:id="rId44"/>
    <p:sldId id="301" r:id="rId45"/>
    <p:sldId id="280" r:id="rId46"/>
    <p:sldId id="282" r:id="rId47"/>
    <p:sldId id="283" r:id="rId48"/>
    <p:sldId id="326" r:id="rId49"/>
    <p:sldId id="294" r:id="rId50"/>
    <p:sldId id="292" r:id="rId51"/>
    <p:sldId id="295" r:id="rId52"/>
    <p:sldId id="323" r:id="rId53"/>
    <p:sldId id="296" r:id="rId54"/>
    <p:sldId id="324" r:id="rId55"/>
    <p:sldId id="303" r:id="rId56"/>
    <p:sldId id="304" r:id="rId57"/>
    <p:sldId id="284" r:id="rId58"/>
    <p:sldId id="285" r:id="rId59"/>
    <p:sldId id="286" r:id="rId60"/>
    <p:sldId id="287" r:id="rId61"/>
    <p:sldId id="325" r:id="rId62"/>
    <p:sldId id="308" r:id="rId63"/>
    <p:sldId id="309" r:id="rId64"/>
    <p:sldId id="288" r:id="rId65"/>
    <p:sldId id="322" r:id="rId66"/>
  </p:sldIdLst>
  <p:sldSz cx="9144000" cy="6858000" type="screen4x3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4" autoAdjust="0"/>
    <p:restoredTop sz="94660"/>
  </p:normalViewPr>
  <p:slideViewPr>
    <p:cSldViewPr>
      <p:cViewPr varScale="1">
        <p:scale>
          <a:sx n="69" d="100"/>
          <a:sy n="69" d="100"/>
        </p:scale>
        <p:origin x="-163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744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1143B555-1962-4B4C-8136-39D070462B1F}" type="datetimeFigureOut">
              <a:rPr lang="en-US" smtClean="0"/>
              <a:pPr/>
              <a:t>11/8/2010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744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11CFB526-BEDA-4045-841A-6A309BFE23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15367A03-A5E5-4AAF-A693-6F3AFC4727DB}" type="datetimeFigureOut">
              <a:rPr lang="en-US" smtClean="0"/>
              <a:pPr/>
              <a:t>11/8/2010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09758"/>
            <a:ext cx="5598160" cy="4177665"/>
          </a:xfrm>
          <a:prstGeom prst="rect">
            <a:avLst/>
          </a:prstGeom>
        </p:spPr>
        <p:txBody>
          <a:bodyPr vert="horz" lIns="93031" tIns="46516" rIns="93031" bIns="465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2A8BBD18-E1C0-4149-B141-060C832ABF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3165B-86A8-46E6-81E3-2C24C227B3B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9AB3CE-3005-436F-B07E-10A06BC03DAE}" type="slidenum">
              <a:rPr lang="en-US"/>
              <a:pPr/>
              <a:t>32</a:t>
            </a:fld>
            <a:endParaRPr 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EEC634-E200-430E-BE56-60B1B7078B17}" type="slidenum">
              <a:rPr lang="en-US"/>
              <a:pPr/>
              <a:t>36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5D1FB-55F9-45DF-A7C3-1A4E77C5FC63}" type="slidenum">
              <a:rPr lang="en-US"/>
              <a:pPr/>
              <a:t>37</a:t>
            </a:fld>
            <a:endParaRPr 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13EF61-B8F4-488C-80C1-8CC659FD3F4A}" type="slidenum">
              <a:rPr lang="en-US"/>
              <a:pPr/>
              <a:t>45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4CEC-2DF8-4FA7-AB1D-93A301D71C7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2C1B-7F21-40A9-A5DD-D9E3D8CDA28C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47B1-3900-4F02-B9F2-F6FC8C869C88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A1666-A51C-4190-B7AF-580556B25EB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5346-F701-4FAC-AAD3-7A2EE3A532E6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5674-5247-4719-AD47-94C7E6479209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4AAD-E33A-4513-BCE9-81C2200D6CD0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783E-22EF-47B6-A258-B81DF3AAC06F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46BF-3D8B-4483-9D10-395DC42A7B76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3483F-5B51-444D-9228-E7AD2290C695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20137-B5AA-4861-94E0-2EA20ADEE78E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91225-2CFD-4B2A-9CCE-B0FBA36388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Excel_97-2003_Worksheet1.xls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Microsoft_Office_Excel_97-2003_Worksheet2.xls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5.wmf"/><Relationship Id="rId4" Type="http://schemas.openxmlformats.org/officeDocument/2006/relationships/oleObject" Target="../embeddings/Microsoft_Office_Excel_97-2003_Worksheet3.xls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jph.org/cgi/reprint/94/8/144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1.wmf"/><Relationship Id="rId4" Type="http://schemas.openxmlformats.org/officeDocument/2006/relationships/oleObject" Target="../embeddings/Microsoft_Office_Excel_97-2003_Worksheet4.xls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Health Economics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22: </a:t>
            </a:r>
          </a:p>
          <a:p>
            <a:r>
              <a:rPr lang="en-US" dirty="0" smtClean="0"/>
              <a:t>Comparative Health Care Systems and Health System Reform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Health Issues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Autofit/>
          </a:bodyPr>
          <a:lstStyle/>
          <a:p>
            <a:r>
              <a:rPr lang="en-US" sz="2800" dirty="0" smtClean="0"/>
              <a:t>Spend the most on health care but perform poorly on measures of health status relative to other industrialized countries.</a:t>
            </a:r>
          </a:p>
          <a:p>
            <a:r>
              <a:rPr lang="en-US" sz="2800" dirty="0" smtClean="0"/>
              <a:t>Employer-based insurance </a:t>
            </a:r>
          </a:p>
          <a:p>
            <a:pPr lvl="1"/>
            <a:r>
              <a:rPr lang="en-US" sz="2400" dirty="0" smtClean="0"/>
              <a:t>Leaves a large portion of population uninsured </a:t>
            </a:r>
            <a:br>
              <a:rPr lang="en-US" sz="2400" dirty="0" smtClean="0"/>
            </a:br>
            <a:r>
              <a:rPr lang="en-US" sz="2400" dirty="0" smtClean="0"/>
              <a:t>(49 million in 2007)</a:t>
            </a:r>
          </a:p>
          <a:p>
            <a:pPr lvl="1"/>
            <a:r>
              <a:rPr lang="en-US" sz="2400" dirty="0" smtClean="0"/>
              <a:t>Contributes to frictions in labor markets</a:t>
            </a:r>
          </a:p>
          <a:p>
            <a:pPr lvl="2"/>
            <a:r>
              <a:rPr lang="en-US" sz="2000" dirty="0" smtClean="0"/>
              <a:t>Job lock</a:t>
            </a:r>
          </a:p>
          <a:p>
            <a:pPr lvl="2"/>
            <a:r>
              <a:rPr lang="en-US" sz="2000" dirty="0" smtClean="0"/>
              <a:t>“Late” Retirement</a:t>
            </a:r>
          </a:p>
          <a:p>
            <a:pPr lvl="1"/>
            <a:r>
              <a:rPr lang="en-US" sz="2400" dirty="0" smtClean="0"/>
              <a:t>Companies complain that health care costs are crippling their ability to compete, especially internationally.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E467-661F-4F78-8D9B-11D625589D5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4379"/>
            <a:ext cx="7848600" cy="6256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8CFB-C6EC-42F3-A938-E73F9ADFF1EC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5486400"/>
            <a:ext cx="2495550" cy="37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81000"/>
            <a:ext cx="8077200" cy="604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C9F1-48F6-43EA-A5A1-6F9EE36FD87D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762000"/>
            <a:ext cx="183662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5410200"/>
            <a:ext cx="2495550" cy="37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Outline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09600" indent="-609600"/>
            <a:r>
              <a:rPr lang="en-US" dirty="0" smtClean="0"/>
              <a:t>We will investigate some details of the following countries:</a:t>
            </a:r>
            <a:br>
              <a:rPr lang="en-US" dirty="0" smtClean="0"/>
            </a:br>
            <a:endParaRPr lang="en-US" dirty="0" smtClean="0"/>
          </a:p>
          <a:p>
            <a:pPr marL="1009650" lvl="1" indent="-609600">
              <a:buFontTx/>
              <a:buAutoNum type="arabicPeriod"/>
            </a:pPr>
            <a:r>
              <a:rPr lang="en-US" dirty="0" smtClean="0"/>
              <a:t>United Kingdom</a:t>
            </a:r>
          </a:p>
          <a:p>
            <a:pPr marL="1009650" lvl="1" indent="-609600">
              <a:buFontTx/>
              <a:buAutoNum type="arabicPeriod"/>
            </a:pPr>
            <a:r>
              <a:rPr lang="en-US" dirty="0" smtClean="0"/>
              <a:t>Germany</a:t>
            </a:r>
          </a:p>
          <a:p>
            <a:pPr marL="1009650" lvl="1" indent="-609600">
              <a:buFontTx/>
              <a:buAutoNum type="arabicPeriod"/>
            </a:pPr>
            <a:r>
              <a:rPr lang="en-US" dirty="0" smtClean="0"/>
              <a:t>Canada</a:t>
            </a:r>
          </a:p>
          <a:p>
            <a:pPr marL="1009650" lvl="1" indent="-609600">
              <a:buFontTx/>
              <a:buAutoNum type="arabicPeriod"/>
            </a:pPr>
            <a:r>
              <a:rPr lang="en-US" dirty="0" smtClean="0"/>
              <a:t>South Korea</a:t>
            </a:r>
          </a:p>
          <a:p>
            <a:pPr marL="609600" indent="-609600">
              <a:buFontTx/>
              <a:buAutoNum type="arabicPeriod"/>
            </a:pPr>
            <a:endParaRPr lang="en-US" dirty="0" smtClean="0"/>
          </a:p>
          <a:p>
            <a:pPr marL="609600" indent="-609600"/>
            <a:r>
              <a:rPr lang="en-US" dirty="0" smtClean="0"/>
              <a:t>We will then discuss how universal health insurance could affect health care delivery in the US.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B9EC-9B9D-433F-999F-B125717F05AF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United Kingdom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Type of system</a:t>
            </a:r>
          </a:p>
          <a:p>
            <a:pPr lvl="1"/>
            <a:r>
              <a:rPr lang="en-US" sz="2000" dirty="0" smtClean="0"/>
              <a:t>National Health Service (NHS), formed at the end of WWII</a:t>
            </a:r>
          </a:p>
          <a:p>
            <a:r>
              <a:rPr lang="en-US" sz="2400" dirty="0" smtClean="0"/>
              <a:t>Basic Structure</a:t>
            </a:r>
          </a:p>
          <a:p>
            <a:pPr lvl="1"/>
            <a:r>
              <a:rPr lang="en-US" sz="2000" dirty="0" smtClean="0"/>
              <a:t>Financed largely through </a:t>
            </a:r>
            <a:r>
              <a:rPr lang="en-US" sz="2000" b="1" dirty="0" smtClean="0"/>
              <a:t>general revenues</a:t>
            </a:r>
          </a:p>
          <a:p>
            <a:pPr lvl="1"/>
            <a:r>
              <a:rPr lang="en-US" sz="2000" dirty="0" smtClean="0"/>
              <a:t>Free physician visits and hospital procedures; some copayments for pharmaceuticals, dental care, and eyeglasses.</a:t>
            </a:r>
          </a:p>
          <a:p>
            <a:pPr lvl="1"/>
            <a:r>
              <a:rPr lang="en-US" sz="2000" dirty="0" smtClean="0"/>
              <a:t>About 10% of Britons have private health insurance to cover additional services</a:t>
            </a:r>
          </a:p>
          <a:p>
            <a:pPr lvl="1"/>
            <a:r>
              <a:rPr lang="en-US" sz="2000" dirty="0" smtClean="0"/>
              <a:t>General practitioners act as </a:t>
            </a:r>
            <a:r>
              <a:rPr lang="en-US" sz="2000" i="1" dirty="0" smtClean="0"/>
              <a:t>gatekeepers</a:t>
            </a:r>
            <a:r>
              <a:rPr lang="en-US" sz="2000" dirty="0" smtClean="0"/>
              <a:t> and contract with the </a:t>
            </a:r>
            <a:r>
              <a:rPr lang="en-US" sz="2000" dirty="0" err="1" smtClean="0"/>
              <a:t>gov’t</a:t>
            </a:r>
            <a:endParaRPr lang="en-US" sz="2000" dirty="0" smtClean="0"/>
          </a:p>
          <a:p>
            <a:pPr lvl="1"/>
            <a:r>
              <a:rPr lang="en-US" sz="2000" dirty="0" smtClean="0"/>
              <a:t>Hospital physicians are paid by the state on a </a:t>
            </a:r>
            <a:r>
              <a:rPr lang="en-US" sz="2000" i="1" dirty="0" smtClean="0"/>
              <a:t>salaried</a:t>
            </a:r>
            <a:r>
              <a:rPr lang="en-US" sz="2000" dirty="0" smtClean="0"/>
              <a:t> basis; </a:t>
            </a:r>
            <a:br>
              <a:rPr lang="en-US" sz="2000" dirty="0" smtClean="0"/>
            </a:br>
            <a:r>
              <a:rPr lang="en-US" sz="2000" dirty="0" smtClean="0"/>
              <a:t>office-based physicians are paid on a </a:t>
            </a:r>
            <a:r>
              <a:rPr lang="en-US" sz="2000" i="1" dirty="0" smtClean="0"/>
              <a:t>capitation</a:t>
            </a:r>
            <a:r>
              <a:rPr lang="en-US" sz="2000" dirty="0" smtClean="0"/>
              <a:t> basis.</a:t>
            </a:r>
          </a:p>
          <a:p>
            <a:pPr lvl="1"/>
            <a:r>
              <a:rPr lang="en-US" sz="2000" dirty="0" smtClean="0"/>
              <a:t>Rationing </a:t>
            </a:r>
            <a:r>
              <a:rPr lang="en-US" sz="2000" dirty="0" smtClean="0">
                <a:sym typeface="Wingdings" pitchFamily="2" charset="2"/>
              </a:rPr>
              <a:t> waiting lists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F2873-08B8-41E6-8A85-A928D8688DA1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 descr="MCFL00102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457200"/>
            <a:ext cx="1931988" cy="1554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United Kingdom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Access</a:t>
            </a:r>
          </a:p>
          <a:p>
            <a:pPr lvl="1"/>
            <a:r>
              <a:rPr lang="en-US" sz="2400" dirty="0" smtClean="0"/>
              <a:t>Long waiting lists for specialty care</a:t>
            </a:r>
          </a:p>
          <a:p>
            <a:pPr lvl="1"/>
            <a:r>
              <a:rPr lang="en-US" sz="2400" dirty="0" smtClean="0"/>
              <a:t>Limit on availability of new technology</a:t>
            </a:r>
          </a:p>
          <a:p>
            <a:r>
              <a:rPr lang="en-US" sz="2800" dirty="0" smtClean="0"/>
              <a:t>Performance</a:t>
            </a:r>
          </a:p>
          <a:p>
            <a:pPr lvl="1"/>
            <a:r>
              <a:rPr lang="en-US" sz="2400" dirty="0" smtClean="0"/>
              <a:t>Female/male life expectancy: 79.4 / 74.6 (U.S. 79.4 / 73.9)</a:t>
            </a:r>
          </a:p>
          <a:p>
            <a:pPr lvl="1"/>
            <a:r>
              <a:rPr lang="en-US" sz="2400" dirty="0" smtClean="0"/>
              <a:t>infant mortality rate: 8.4 per 1000 births (U.S. 7.5)</a:t>
            </a:r>
          </a:p>
          <a:p>
            <a:r>
              <a:rPr lang="en-US" sz="2800" dirty="0" smtClean="0"/>
              <a:t>Cost </a:t>
            </a:r>
          </a:p>
          <a:p>
            <a:pPr lvl="1"/>
            <a:r>
              <a:rPr lang="en-US" sz="2400" dirty="0" smtClean="0"/>
              <a:t>Per capita expenditures: 8.3% of GDP in 2004</a:t>
            </a:r>
          </a:p>
          <a:p>
            <a:pPr lvl="1"/>
            <a:r>
              <a:rPr lang="en-US" sz="2400" dirty="0" smtClean="0"/>
              <a:t>Much lower than U.S. (15.3% in 2004)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ADD0-4D98-4AA4-AEEE-2E6F2B1167EC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4" descr="MCj0200295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152400"/>
            <a:ext cx="1778000" cy="1733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8229600" cy="57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29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Purchaser/provider split </a:t>
            </a:r>
          </a:p>
          <a:p>
            <a:pPr lvl="1"/>
            <a:r>
              <a:rPr lang="en-US" dirty="0" smtClean="0"/>
              <a:t>Quasi-market reform (</a:t>
            </a:r>
            <a:r>
              <a:rPr lang="en-US" dirty="0" err="1" smtClean="0"/>
              <a:t>fundholders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Incentive issues</a:t>
            </a:r>
          </a:p>
          <a:p>
            <a:pPr lvl="1"/>
            <a:r>
              <a:rPr lang="en-US" dirty="0" smtClean="0"/>
              <a:t>NHS providers may work in private sector if they work less than a prescribed amount with NHS</a:t>
            </a:r>
          </a:p>
          <a:p>
            <a:pPr lvl="1"/>
            <a:r>
              <a:rPr lang="en-US" dirty="0" smtClean="0"/>
              <a:t>Providers are paid </a:t>
            </a:r>
            <a:r>
              <a:rPr lang="en-US" b="1" dirty="0" smtClean="0"/>
              <a:t>a salary with NHS </a:t>
            </a:r>
            <a:r>
              <a:rPr lang="en-US" dirty="0" smtClean="0"/>
              <a:t>and </a:t>
            </a:r>
            <a:r>
              <a:rPr lang="en-US" b="1" dirty="0" smtClean="0"/>
              <a:t>fee-for-service in private sector</a:t>
            </a:r>
          </a:p>
          <a:p>
            <a:pPr lvl="1"/>
            <a:r>
              <a:rPr lang="en-US" dirty="0" smtClean="0"/>
              <a:t>The longest NHS waiting lists occur in specialties in which specialists have the highest private earnings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EA7F-4172-4356-8DF3-808B110C8A41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5" descr="MCj040640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609600"/>
            <a:ext cx="893763" cy="137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Germany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Autofit/>
          </a:bodyPr>
          <a:lstStyle/>
          <a:p>
            <a:r>
              <a:rPr lang="en-US" sz="2400" dirty="0" smtClean="0"/>
              <a:t>Type of system</a:t>
            </a:r>
          </a:p>
          <a:p>
            <a:pPr lvl="1"/>
            <a:r>
              <a:rPr lang="en-US" sz="2000" dirty="0" smtClean="0"/>
              <a:t>Private insurance with a state subsidy, first created under </a:t>
            </a:r>
            <a:r>
              <a:rPr lang="en-US" sz="2000" dirty="0" err="1" smtClean="0"/>
              <a:t>Bismark</a:t>
            </a:r>
            <a:r>
              <a:rPr lang="en-US" sz="2000" dirty="0" smtClean="0"/>
              <a:t> (1870-1890).</a:t>
            </a:r>
          </a:p>
          <a:p>
            <a:r>
              <a:rPr lang="en-US" sz="2400" dirty="0" smtClean="0"/>
              <a:t>Basic Structure</a:t>
            </a:r>
          </a:p>
          <a:p>
            <a:pPr lvl="1"/>
            <a:r>
              <a:rPr lang="en-US" sz="2000" dirty="0" smtClean="0"/>
              <a:t>Universal care through mandatory enrollment unless income is above a certain threshold</a:t>
            </a:r>
          </a:p>
          <a:p>
            <a:pPr lvl="1"/>
            <a:r>
              <a:rPr lang="en-US" sz="2000" dirty="0" smtClean="0"/>
              <a:t>Funded through </a:t>
            </a:r>
            <a:r>
              <a:rPr lang="en-US" sz="2000" b="1" dirty="0" smtClean="0"/>
              <a:t>payroll taxes</a:t>
            </a:r>
          </a:p>
          <a:p>
            <a:pPr lvl="1"/>
            <a:r>
              <a:rPr lang="en-US" sz="2000" dirty="0" smtClean="0"/>
              <a:t>92% have social insurance</a:t>
            </a:r>
          </a:p>
          <a:p>
            <a:pPr lvl="1"/>
            <a:r>
              <a:rPr lang="en-US" sz="2000" dirty="0" smtClean="0"/>
              <a:t>About 400 independent localized plans called sickness funds (</a:t>
            </a:r>
            <a:r>
              <a:rPr lang="en-US" sz="2000" dirty="0" err="1" smtClean="0"/>
              <a:t>Krankenkassen</a:t>
            </a:r>
            <a:r>
              <a:rPr lang="en-US" sz="2000" dirty="0" smtClean="0"/>
              <a:t>).  These are non-profit institutions organized at the workplace, occupation, or union level.</a:t>
            </a:r>
          </a:p>
          <a:p>
            <a:pPr lvl="1"/>
            <a:r>
              <a:rPr lang="en-US" sz="2000" dirty="0" smtClean="0"/>
              <a:t>The plans are required to provide a minimum level of care.</a:t>
            </a:r>
          </a:p>
          <a:p>
            <a:pPr lvl="1"/>
            <a:r>
              <a:rPr lang="en-US" sz="2000" dirty="0" smtClean="0"/>
              <a:t>The government subsidy is capped at a predetermined level, which gives funds the incentive to hold costs down.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E40C-96B2-458F-BC60-43500561C5D9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4" descr="MCFL00129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304800"/>
            <a:ext cx="1804988" cy="1417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371599"/>
          </a:xfrm>
        </p:spPr>
        <p:txBody>
          <a:bodyPr>
            <a:noAutofit/>
          </a:bodyPr>
          <a:lstStyle/>
          <a:p>
            <a:r>
              <a:rPr lang="en-US" sz="2400" dirty="0" smtClean="0"/>
              <a:t>Compared to other industrialized countries, the US has high health expenditures but performs relatively poorly on health status measures.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0B19-44FA-4632-86A3-4CD4EDAEAFC4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7" name="Group 64"/>
          <p:cNvGraphicFramePr>
            <a:graphicFrameLocks/>
          </p:cNvGraphicFramePr>
          <p:nvPr/>
        </p:nvGraphicFramePr>
        <p:xfrm>
          <a:off x="533400" y="2438400"/>
          <a:ext cx="8001001" cy="3383280"/>
        </p:xfrm>
        <a:graphic>
          <a:graphicData uri="http://schemas.openxmlformats.org/drawingml/2006/table">
            <a:tbl>
              <a:tblPr/>
              <a:tblGrid>
                <a:gridCol w="3303444"/>
                <a:gridCol w="2151784"/>
                <a:gridCol w="2545773"/>
              </a:tblGrid>
              <a:tr h="3696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Canada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696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Infant mortality rate (1998)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39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Female/Male life expectancy (1998)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79.4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/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73.9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81.7 / 76.3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8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Health expenditures as a %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of GDP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13.1 (2000)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16.0 (2007)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9.2 (2000)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10.0 (2007)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8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Health expenditure per capita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$4,631 (2000)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$7,290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(2007)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$2,535 (2000)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$3,895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(2007)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Germany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Access</a:t>
            </a:r>
          </a:p>
          <a:p>
            <a:pPr lvl="1"/>
            <a:r>
              <a:rPr lang="en-US" sz="2400" dirty="0" smtClean="0"/>
              <a:t>Long lines have largely been avoided</a:t>
            </a:r>
          </a:p>
          <a:p>
            <a:r>
              <a:rPr lang="en-US" sz="2800" dirty="0" smtClean="0"/>
              <a:t>Performance</a:t>
            </a:r>
          </a:p>
          <a:p>
            <a:pPr lvl="1"/>
            <a:r>
              <a:rPr lang="en-US" sz="2400" dirty="0" smtClean="0"/>
              <a:t>Female/male life expectancy: 80.5 / 74.5 (U.S. 79.4 / 73.9)</a:t>
            </a:r>
          </a:p>
          <a:p>
            <a:pPr lvl="1"/>
            <a:r>
              <a:rPr lang="en-US" sz="2400" dirty="0" smtClean="0"/>
              <a:t>infant mortality rate: 6.2 (U.S. 7.5)</a:t>
            </a:r>
          </a:p>
          <a:p>
            <a:pPr>
              <a:buNone/>
            </a:pPr>
            <a:r>
              <a:rPr lang="en-US" sz="2800" dirty="0" smtClean="0"/>
              <a:t>Cost </a:t>
            </a:r>
          </a:p>
          <a:p>
            <a:pPr lvl="1"/>
            <a:r>
              <a:rPr lang="en-US" sz="2400" dirty="0" smtClean="0"/>
              <a:t>Per capita expenditures: 10.9% of GDP in 2004</a:t>
            </a:r>
          </a:p>
          <a:p>
            <a:pPr lvl="1"/>
            <a:r>
              <a:rPr lang="en-US" sz="2400" dirty="0" smtClean="0"/>
              <a:t>Lower than U.S. (15.3% in 2004)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8FE3-9941-448F-B97D-B689C88A9FAC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4" descr="MCj033197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533400"/>
            <a:ext cx="1812925" cy="1685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The system is similar to the US’s in many respects</a:t>
            </a:r>
          </a:p>
          <a:p>
            <a:pPr lvl="1"/>
            <a:r>
              <a:rPr lang="en-US" sz="2400" dirty="0" smtClean="0"/>
              <a:t>Many autonomous insurers </a:t>
            </a:r>
          </a:p>
          <a:p>
            <a:pPr lvl="1"/>
            <a:r>
              <a:rPr lang="en-US" sz="2400" dirty="0" smtClean="0"/>
              <a:t>Over-emphasis on high-tech care at the expense of preventive and long-term care</a:t>
            </a:r>
          </a:p>
          <a:p>
            <a:pPr lvl="1"/>
            <a:r>
              <a:rPr lang="en-US" sz="2400" dirty="0" smtClean="0"/>
              <a:t>Prospective payment system (PPS) to hospitals based on Diagnosis Related Groups (DRGs) and not on length of hospital stay (days in hospital).</a:t>
            </a:r>
          </a:p>
          <a:p>
            <a:r>
              <a:rPr lang="en-US" sz="2800" dirty="0" smtClean="0"/>
              <a:t>The major difference seems to be universal coverage</a:t>
            </a:r>
          </a:p>
          <a:p>
            <a:pPr lvl="1"/>
            <a:r>
              <a:rPr lang="en-US" sz="2400" dirty="0" smtClean="0"/>
              <a:t>Adverse selection alleviated!!</a:t>
            </a:r>
          </a:p>
          <a:p>
            <a:pPr lvl="1"/>
            <a:r>
              <a:rPr lang="en-US" sz="2400" dirty="0" smtClean="0"/>
              <a:t>A culture of health? Many more services are covered by insurance.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74565-4A2C-4A1E-A1AB-F9FC48522A67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4" descr="MCPE03605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1200" y="152400"/>
            <a:ext cx="1168400" cy="160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Canada!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Type of system</a:t>
            </a:r>
          </a:p>
          <a:p>
            <a:pPr lvl="1"/>
            <a:r>
              <a:rPr lang="en-US" sz="2000" dirty="0" smtClean="0"/>
              <a:t>National Health Insurance (called Medicare)</a:t>
            </a:r>
          </a:p>
          <a:p>
            <a:r>
              <a:rPr lang="en-US" sz="2400" dirty="0" smtClean="0"/>
              <a:t>Basic Structure</a:t>
            </a:r>
          </a:p>
          <a:p>
            <a:pPr lvl="1"/>
            <a:r>
              <a:rPr lang="en-US" sz="2000" dirty="0" smtClean="0"/>
              <a:t>Each province (10) and territory (3) has a plan with cost sharing from the federal government</a:t>
            </a:r>
          </a:p>
          <a:p>
            <a:pPr lvl="1"/>
            <a:r>
              <a:rPr lang="en-US" sz="2000" dirty="0" smtClean="0"/>
              <a:t>The regional plans must meet basic accessibility requirements</a:t>
            </a:r>
          </a:p>
          <a:p>
            <a:pPr lvl="2"/>
            <a:r>
              <a:rPr lang="en-US" sz="1800" dirty="0" smtClean="0"/>
              <a:t>Universal, comprehensive, and portable</a:t>
            </a:r>
          </a:p>
          <a:p>
            <a:pPr lvl="1"/>
            <a:r>
              <a:rPr lang="en-US" sz="2000" dirty="0" smtClean="0"/>
              <a:t>Private funds still account for 1/3 of overall spending because certain services are not covered </a:t>
            </a:r>
            <a:br>
              <a:rPr lang="en-US" sz="2000" dirty="0" smtClean="0"/>
            </a:br>
            <a:r>
              <a:rPr lang="en-US" sz="2000" dirty="0" smtClean="0"/>
              <a:t>(most notably prescription drugs)</a:t>
            </a:r>
          </a:p>
          <a:p>
            <a:pPr lvl="1"/>
            <a:r>
              <a:rPr lang="en-US" sz="2000" dirty="0" smtClean="0"/>
              <a:t>However, provinces provide coverage to seniors, children, and people on social assistance programs that includes prescription drugs, dental- and vision care, etc.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6498-7FD0-47CB-A31E-167E250FBED6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4" descr="MCj0404607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457200"/>
            <a:ext cx="1581150" cy="1793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9154" name="Picture 2" descr="canada_and_us_percent_of_gn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8229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Canada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Most physicians are in private practice and have hospital admitting privileges (different from Britain’s NHS)</a:t>
            </a:r>
          </a:p>
          <a:p>
            <a:r>
              <a:rPr lang="en-US" dirty="0" smtClean="0"/>
              <a:t>Doctors are paid FFS</a:t>
            </a:r>
          </a:p>
          <a:p>
            <a:r>
              <a:rPr lang="en-US" dirty="0" smtClean="0"/>
              <a:t>Hospitals are private, but largely funded by provinces</a:t>
            </a:r>
          </a:p>
          <a:p>
            <a:r>
              <a:rPr lang="en-US" dirty="0" smtClean="0"/>
              <a:t>Since 1972 every province has provided universal coverage for hospital and physician care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Physician-population ratio is 12% lower than U.S.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Nurse ratio level is 27% higher</a:t>
            </a:r>
          </a:p>
          <a:p>
            <a:r>
              <a:rPr lang="en-US" dirty="0" smtClean="0"/>
              <a:t>Lower fees in Canada (salaries of doctors, price of procedures etc.) but higher volume of care (Fuchs and Hahn 1990)</a:t>
            </a:r>
          </a:p>
          <a:p>
            <a:r>
              <a:rPr lang="en-US" dirty="0" smtClean="0"/>
              <a:t>Cost control (cap on fees etc.) -&gt; supply side control, keeps costs lower than in the U.S.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 smtClean="0"/>
              <a:t>Administrative costs</a:t>
            </a:r>
          </a:p>
          <a:p>
            <a:pPr lvl="1"/>
            <a:r>
              <a:rPr lang="en-US" sz="2400" dirty="0" smtClean="0"/>
              <a:t>In 1987, admin expenses were approximately $300 more per capita in the U.S. than in Canada.</a:t>
            </a:r>
          </a:p>
          <a:p>
            <a:pPr lvl="1"/>
            <a:r>
              <a:rPr lang="en-US" sz="2400" dirty="0" smtClean="0"/>
              <a:t>In 1999 the U.S. spent $752 more per capita</a:t>
            </a:r>
          </a:p>
          <a:p>
            <a:pPr lvl="1"/>
            <a:r>
              <a:rPr lang="en-US" sz="2400" dirty="0" smtClean="0"/>
              <a:t>Administration costs: U.S. spends 31 percent of total health expenditures, Canada 16.7 percent.</a:t>
            </a:r>
          </a:p>
          <a:p>
            <a:r>
              <a:rPr lang="en-US" sz="2800" b="1" dirty="0" smtClean="0"/>
              <a:t>U.S. spends 80 percent more per capita on health care (2002)</a:t>
            </a:r>
          </a:p>
          <a:p>
            <a:r>
              <a:rPr lang="en-US" sz="2800" b="1" dirty="0" smtClean="0"/>
              <a:t>Not all is happy in Canada</a:t>
            </a:r>
          </a:p>
          <a:p>
            <a:pPr lvl="1"/>
            <a:r>
              <a:rPr lang="en-US" sz="2400" dirty="0" smtClean="0"/>
              <a:t>Concern over paying for the system in tougher economic times with federal deficits</a:t>
            </a:r>
          </a:p>
          <a:p>
            <a:pPr lvl="1"/>
            <a:r>
              <a:rPr lang="en-US" sz="2400" dirty="0" smtClean="0"/>
              <a:t>Time rationing as in the UK but without a readily available alternative (Canadians cannot “pay more” to get extra care like in the U.K.)</a:t>
            </a:r>
          </a:p>
          <a:p>
            <a:pPr lvl="1"/>
            <a:r>
              <a:rPr lang="en-US" sz="2400" dirty="0" smtClean="0"/>
              <a:t>Waiting times are longer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CFCE-6208-4679-8570-E5DF2D43D144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4" descr="MCj0406080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0" y="0"/>
            <a:ext cx="1223963" cy="152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Waiting Times for Knee-Replacement Surgery in the United States and Ontario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Peter C. </a:t>
            </a:r>
            <a:r>
              <a:rPr lang="en-US" sz="1800" dirty="0" err="1" smtClean="0"/>
              <a:t>Coyte</a:t>
            </a:r>
            <a:r>
              <a:rPr lang="en-US" sz="1800" dirty="0" smtClean="0"/>
              <a:t>, James G. Wright, Gillian A. Hawker, Claire Bombardier, Robert S. </a:t>
            </a:r>
            <a:r>
              <a:rPr lang="en-US" sz="1800" dirty="0" err="1" smtClean="0"/>
              <a:t>Dittus</a:t>
            </a:r>
            <a:r>
              <a:rPr lang="en-US" sz="1800" dirty="0" smtClean="0"/>
              <a:t>, John E. Paul, Deborah A. Freund, and Elsa Ho in The New England Journal of Medicine, 1994 </a:t>
            </a:r>
          </a:p>
          <a:p>
            <a:r>
              <a:rPr lang="en-US" sz="1800" dirty="0" smtClean="0"/>
              <a:t>http://healthpolicyandreform.nejm.org/?p=10954|</a:t>
            </a:r>
          </a:p>
          <a:p>
            <a:r>
              <a:rPr lang="en-US" sz="2800" dirty="0" smtClean="0"/>
              <a:t>Random sample of 1,486 Medicare recipients (629 from the U.S. national sample and 516 people from Ontario who had been hospitalized for knee replacement between 1985 and 1989.</a:t>
            </a:r>
          </a:p>
          <a:p>
            <a:r>
              <a:rPr lang="en-US" sz="2800" dirty="0" smtClean="0"/>
              <a:t>The median waiting time for an initial orthopedic consultation </a:t>
            </a:r>
            <a:r>
              <a:rPr lang="en-US" sz="2800" u="sng" dirty="0" smtClean="0"/>
              <a:t>was 2 weeks in the United States and 4 weeks in Ontario</a:t>
            </a:r>
            <a:r>
              <a:rPr lang="en-US" sz="2800" dirty="0" smtClean="0"/>
              <a:t>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Towson University - J. Jung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Waiting Times for Knee-Replacement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median waiting time for knee replacement after the operation had been planned was </a:t>
            </a:r>
            <a:r>
              <a:rPr lang="en-US" u="sng" dirty="0" smtClean="0"/>
              <a:t>3 weeks in the United States and 8 weeks in Canada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In the US, 95 percent of patients considered their waiting time for surgery acceptable, as compared with 85.1 percent in Ontario. </a:t>
            </a:r>
          </a:p>
          <a:p>
            <a:r>
              <a:rPr lang="en-US" dirty="0" smtClean="0"/>
              <a:t>Overall satisfaction with surgery ("very or somewhat satisfied") was 85.3 percent for all U.S. respondents and 83.5 percent for Canadian respondents.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South Korea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Type of system:  </a:t>
            </a:r>
            <a:r>
              <a:rPr lang="en-US" sz="2000" dirty="0" smtClean="0"/>
              <a:t>Mixed</a:t>
            </a:r>
          </a:p>
          <a:p>
            <a:r>
              <a:rPr lang="en-US" sz="2400" dirty="0" smtClean="0"/>
              <a:t>Basic Structure</a:t>
            </a:r>
          </a:p>
          <a:p>
            <a:pPr lvl="1"/>
            <a:r>
              <a:rPr lang="en-US" sz="2400" dirty="0" smtClean="0"/>
              <a:t>SOUTH KOREA achieved universal health insurance in 12 years</a:t>
            </a:r>
          </a:p>
          <a:p>
            <a:pPr lvl="1"/>
            <a:r>
              <a:rPr lang="en-US" sz="2400" dirty="0" smtClean="0"/>
              <a:t>Before 1977, Korea had only voluntary health insurance</a:t>
            </a:r>
          </a:p>
          <a:p>
            <a:pPr lvl="1"/>
            <a:r>
              <a:rPr lang="en-US" sz="2400" dirty="0" smtClean="0"/>
              <a:t>1977 mandate for medical insurance for employees and their dependents in large firms (&gt;500 employees)</a:t>
            </a:r>
          </a:p>
          <a:p>
            <a:pPr lvl="1"/>
            <a:r>
              <a:rPr lang="en-US" sz="2400" dirty="0" smtClean="0"/>
              <a:t>1989, national health insurance (NHI) extended to the whole nation</a:t>
            </a:r>
          </a:p>
          <a:p>
            <a:pPr lvl="1"/>
            <a:r>
              <a:rPr lang="en-US" sz="2400" dirty="0" smtClean="0"/>
              <a:t>NHI was financially stable from 1990 to 1995</a:t>
            </a:r>
          </a:p>
          <a:p>
            <a:pPr lvl="1"/>
            <a:r>
              <a:rPr lang="en-US" sz="2400" dirty="0" smtClean="0"/>
              <a:t>Economic crisis of 1997 throughout southeast Asia, Korean NHI began to run a financial deficit.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1"/>
            <a:fld id="{9CAD9BA3-54E2-42AD-984A-20A90CBC711F}" type="datetime1">
              <a:rPr lang="en-US" smtClean="0"/>
              <a:pPr lvl="1"/>
              <a:t>11/8/2010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Towson University - J. Jung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4" descr="MCFL00091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457200"/>
            <a:ext cx="1666875" cy="1343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South Korea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/>
          </a:bodyPr>
          <a:lstStyle/>
          <a:p>
            <a:pPr lvl="1"/>
            <a:r>
              <a:rPr lang="en-US" sz="2400" dirty="0" smtClean="0"/>
              <a:t>Other groups covered under a different plan</a:t>
            </a:r>
          </a:p>
          <a:p>
            <a:pPr lvl="1"/>
            <a:r>
              <a:rPr lang="en-US" sz="2400" dirty="0" smtClean="0"/>
              <a:t>Low-income people covered by a Medicaid type program</a:t>
            </a:r>
          </a:p>
          <a:p>
            <a:pPr lvl="1"/>
            <a:r>
              <a:rPr lang="en-US" sz="2400" dirty="0" smtClean="0"/>
              <a:t>Over 350 insurance firms</a:t>
            </a:r>
          </a:p>
          <a:p>
            <a:pPr lvl="1"/>
            <a:r>
              <a:rPr lang="en-US" sz="2400" dirty="0" smtClean="0"/>
              <a:t>High coinsurance rates:</a:t>
            </a:r>
          </a:p>
          <a:p>
            <a:pPr lvl="2"/>
            <a:r>
              <a:rPr lang="en-US" sz="2000" dirty="0" smtClean="0"/>
              <a:t>20% for hospital inpatient care</a:t>
            </a:r>
          </a:p>
          <a:p>
            <a:pPr lvl="2"/>
            <a:r>
              <a:rPr lang="en-US" sz="2000" dirty="0" smtClean="0"/>
              <a:t>20 - 55% for outpatient care</a:t>
            </a:r>
            <a:endParaRPr lang="en-US" sz="3600" dirty="0" smtClean="0"/>
          </a:p>
          <a:p>
            <a:endParaRPr lang="en-US" sz="4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Most industrialized nations offer a more expansive national health care system</a:t>
            </a:r>
          </a:p>
          <a:p>
            <a:pPr>
              <a:buFontTx/>
              <a:buChar char="•"/>
            </a:pPr>
            <a:r>
              <a:rPr lang="en-US" dirty="0" smtClean="0"/>
              <a:t> What can we learn?  Can we get more bang for our buck?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South Korea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Cost containment</a:t>
            </a:r>
          </a:p>
          <a:p>
            <a:pPr lvl="1"/>
            <a:r>
              <a:rPr lang="en-US" sz="2400" dirty="0" smtClean="0"/>
              <a:t>Relies mainly on fee controls (supply side measure) and high coinsurance rates (demand side measure)</a:t>
            </a:r>
          </a:p>
          <a:p>
            <a:pPr lvl="1"/>
            <a:r>
              <a:rPr lang="en-US" sz="2400" dirty="0" smtClean="0"/>
              <a:t>Providers are paid fixed fees for any service</a:t>
            </a:r>
          </a:p>
          <a:p>
            <a:r>
              <a:rPr lang="en-US" sz="2800" dirty="0" smtClean="0"/>
              <a:t>Performance</a:t>
            </a:r>
          </a:p>
          <a:p>
            <a:pPr lvl="1"/>
            <a:r>
              <a:rPr lang="en-US" sz="2400" dirty="0" smtClean="0"/>
              <a:t>Female/male life expectancy: 78.1 / 70.6 (U.S. 79.4 / 73.9)</a:t>
            </a:r>
          </a:p>
          <a:p>
            <a:pPr lvl="1"/>
            <a:r>
              <a:rPr lang="en-US" sz="2400" dirty="0" smtClean="0"/>
              <a:t>infant mortality rate: 9 (U.S. 7.5)</a:t>
            </a:r>
          </a:p>
          <a:p>
            <a:r>
              <a:rPr lang="en-US" sz="2800" dirty="0" smtClean="0"/>
              <a:t>Cost </a:t>
            </a:r>
          </a:p>
          <a:p>
            <a:pPr lvl="1"/>
            <a:r>
              <a:rPr lang="en-US" sz="2400" dirty="0" smtClean="0"/>
              <a:t>Per capita expenditures: 5.6% of GDP in 2004</a:t>
            </a:r>
          </a:p>
          <a:p>
            <a:pPr lvl="1"/>
            <a:r>
              <a:rPr lang="en-US" sz="2400" u="sng" dirty="0" smtClean="0"/>
              <a:t>Way</a:t>
            </a:r>
            <a:r>
              <a:rPr lang="en-US" sz="2400" dirty="0" smtClean="0"/>
              <a:t> lower than U.S. (15.5% of GDP in 2004)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F0D6-F8DB-4C49-A8E0-EDCF70693F73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4" descr="MCBD05968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5200" y="457200"/>
            <a:ext cx="1012825" cy="121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Korea - Lessons for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334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Details of the plan matter</a:t>
            </a:r>
          </a:p>
          <a:p>
            <a:pPr lvl="1"/>
            <a:r>
              <a:rPr lang="en-US" sz="2400" dirty="0" smtClean="0"/>
              <a:t>Korea transitioned to higher co</a:t>
            </a:r>
            <a:r>
              <a:rPr lang="en-US" sz="2400" i="1" dirty="0" smtClean="0"/>
              <a:t>payments</a:t>
            </a:r>
            <a:r>
              <a:rPr lang="en-US" sz="2400" dirty="0" smtClean="0"/>
              <a:t> in 1986 for physician visits</a:t>
            </a:r>
          </a:p>
          <a:p>
            <a:pPr lvl="2"/>
            <a:r>
              <a:rPr lang="en-US" sz="2000" dirty="0" smtClean="0"/>
              <a:t>Lowered probability of physician visit</a:t>
            </a:r>
          </a:p>
          <a:p>
            <a:pPr lvl="2"/>
            <a:r>
              <a:rPr lang="en-US" sz="2000" dirty="0" smtClean="0"/>
              <a:t>Increased services per visit</a:t>
            </a:r>
          </a:p>
          <a:p>
            <a:pPr lvl="2"/>
            <a:r>
              <a:rPr lang="en-US" sz="2000" dirty="0" smtClean="0"/>
              <a:t>No overall reduction in spending!!</a:t>
            </a:r>
          </a:p>
          <a:p>
            <a:r>
              <a:rPr lang="en-US" sz="2800" dirty="0" smtClean="0"/>
              <a:t>Nice example of transition to employment-based insurance – 12 years to achieve universal coverage</a:t>
            </a:r>
          </a:p>
          <a:p>
            <a:r>
              <a:rPr lang="en-US" sz="2800" dirty="0" smtClean="0"/>
              <a:t>The multiple insurance firms (350+) proved unworkable</a:t>
            </a:r>
          </a:p>
          <a:p>
            <a:pPr lvl="1"/>
            <a:r>
              <a:rPr lang="en-US" sz="2400" dirty="0" smtClean="0"/>
              <a:t>Limited ability to pool risk (adverse selection)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Korea moved to a national health insurance program in 2000!!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CE4F8-E7F2-4214-8566-BC16A14BE4C6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Status Comparison</a:t>
            </a:r>
            <a:endParaRPr lang="en-US" dirty="0"/>
          </a:p>
        </p:txBody>
      </p:sp>
      <p:graphicFrame>
        <p:nvGraphicFramePr>
          <p:cNvPr id="24579" name="Object 3"/>
          <p:cNvGraphicFramePr>
            <a:graphicFrameLocks noChangeAspect="1"/>
          </p:cNvGraphicFramePr>
          <p:nvPr>
            <p:ph idx="1"/>
          </p:nvPr>
        </p:nvGraphicFramePr>
        <p:xfrm>
          <a:off x="533400" y="1524000"/>
          <a:ext cx="8001000" cy="4681538"/>
        </p:xfrm>
        <a:graphic>
          <a:graphicData uri="http://schemas.openxmlformats.org/presentationml/2006/ole">
            <p:oleObj spid="_x0000_s1026" name="Chart" r:id="rId4" imgW="5648249" imgH="3305251" progId="Excel.Sheet.8">
              <p:embed/>
            </p:oleObj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50D6-C80D-4BEB-933D-3FD1ACF16ABE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BMI = kg/m^2</a:t>
            </a:r>
          </a:p>
          <a:p>
            <a:r>
              <a:rPr lang="en-US" dirty="0" smtClean="0"/>
              <a:t>BMI = pounds/inches^2*703</a:t>
            </a:r>
          </a:p>
          <a:p>
            <a:endParaRPr lang="en-US" dirty="0" smtClean="0"/>
          </a:p>
          <a:p>
            <a:r>
              <a:rPr lang="en-US" dirty="0" smtClean="0"/>
              <a:t>BMI &gt; 25 = overweight</a:t>
            </a:r>
          </a:p>
          <a:p>
            <a:r>
              <a:rPr lang="en-US" dirty="0" smtClean="0"/>
              <a:t>BMI &gt; 30 = obese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Lincoln University, 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Lincoln University requires overweight students to take fitness course to graduate</a:t>
            </a:r>
          </a:p>
          <a:p>
            <a:r>
              <a:rPr lang="en-US" dirty="0" smtClean="0"/>
              <a:t>The mandate, which took effect for freshmen entering in fall 2006, requires students to get tested for their body mass index, a measure of weight to height.</a:t>
            </a:r>
          </a:p>
          <a:p>
            <a:r>
              <a:rPr lang="en-US" dirty="0" smtClean="0"/>
              <a:t>A normal BMI is between 18.5 and 24.9. Students with one that's 30 or above -- considered obese -- are required to take a class called "Fitness for Life," which meets three hours a week.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Lincoln University, PA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course involves walking, aerobics, weight training and other physical activities, as well as information on nutrition, stress and sleep</a:t>
            </a:r>
          </a:p>
          <a:p>
            <a:r>
              <a:rPr lang="en-US" dirty="0" smtClean="0"/>
              <a:t>About 15 percent of the entering freshman class in 2006 tested above the 30 BMI mark.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7" name="Object 3"/>
          <p:cNvGraphicFramePr>
            <a:graphicFrameLocks noChangeAspect="1"/>
          </p:cNvGraphicFramePr>
          <p:nvPr>
            <p:ph idx="1"/>
          </p:nvPr>
        </p:nvGraphicFramePr>
        <p:xfrm>
          <a:off x="685800" y="1143001"/>
          <a:ext cx="7696200" cy="4953000"/>
        </p:xfrm>
        <a:graphic>
          <a:graphicData uri="http://schemas.openxmlformats.org/presentationml/2006/ole">
            <p:oleObj spid="_x0000_s2050" name="Chart" r:id="rId4" imgW="5543702" imgH="3400349" progId="Excel.Sheet.8">
              <p:embed/>
            </p:oleObj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6897-5922-47E4-BA80-ECF71BB276FF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6630" name="Picture 6" descr="MCj0298225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381000"/>
            <a:ext cx="633413" cy="901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5" name="Object 3"/>
          <p:cNvGraphicFramePr>
            <a:graphicFrameLocks noChangeAspect="1"/>
          </p:cNvGraphicFramePr>
          <p:nvPr>
            <p:ph idx="1"/>
          </p:nvPr>
        </p:nvGraphicFramePr>
        <p:xfrm>
          <a:off x="1001713" y="1943100"/>
          <a:ext cx="6999287" cy="4076700"/>
        </p:xfrm>
        <a:graphic>
          <a:graphicData uri="http://schemas.openxmlformats.org/presentationml/2006/ole">
            <p:oleObj spid="_x0000_s3074" name="Chart" r:id="rId4" imgW="5429402" imgH="3162300" progId="Excel.Sheet.8">
              <p:embed/>
            </p:oleObj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8C85-81C3-40AE-89B0-C79B9FD9254D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8678" name="Picture 6" descr="MCj0290955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04800"/>
            <a:ext cx="1219200" cy="9556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15000" y="609600"/>
            <a:ext cx="25908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Have you ever seen a Canadian pack of cigarettes?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4038600" y="2438400"/>
            <a:ext cx="251460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dirty="0" smtClean="0"/>
              <a:t>Canada and Cigarettes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0" y="1489264"/>
            <a:ext cx="7848600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274320">
              <a:spcBef>
                <a:spcPts val="600"/>
              </a:spcBef>
              <a:buFont typeface="Arial" pitchFamily="34" charset="0"/>
              <a:buChar char="•"/>
            </a:pPr>
            <a:r>
              <a:rPr lang="en-US" sz="3200" dirty="0" smtClean="0"/>
              <a:t>Since December 20, 2000, cigarettes sold in Canada must display warnings which take up 50% of the principal display space.  </a:t>
            </a:r>
          </a:p>
          <a:p>
            <a:pPr marL="274320" indent="274320">
              <a:spcBef>
                <a:spcPts val="600"/>
              </a:spcBef>
              <a:buFont typeface="Arial" pitchFamily="34" charset="0"/>
              <a:buChar char="•"/>
            </a:pPr>
            <a:r>
              <a:rPr lang="en-US" sz="3200" dirty="0" smtClean="0"/>
              <a:t>One side is an English warning, the other is in French (the two official languages of Canada).</a:t>
            </a:r>
            <a:endParaRPr lang="en-US"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594" y="533400"/>
            <a:ext cx="7815806" cy="561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Commonwealth Fund Report  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" dirty="0" smtClean="0"/>
              <a:t>http://www.google.com/url?sa=t&amp;source=web&amp;cd=4&amp;ved=0CCsQFjAD&amp;url=http%3A%2F%2Fwww.commonwealthfund.org%2F~%2Fmedia%2FFiles%2FPublications%2FFund%2520Report%2F2010%2FJun%2F1400_Davis_Mirror_Mirror_on_the_wall_2010.pdf&amp;ei=X0vGTIHzGsSBlAfc48G-Ag&amp;usg=AFQjCNEZJM-iBmMWumdd2xSp7kDenyQqZw&amp;sig2=Ey0QYo94n5lIBkSFX_3l5Q</a:t>
            </a:r>
          </a:p>
          <a:p>
            <a:r>
              <a:rPr lang="en-US" dirty="0" smtClean="0"/>
              <a:t>The United States ranked last when compared to six other countries -- Britain, Canada, Germany, Netherlands, Australia and New Zealand</a:t>
            </a:r>
          </a:p>
          <a:p>
            <a:r>
              <a:rPr lang="en-US" dirty="0" smtClean="0"/>
              <a:t>Report uses data from nationally representative patient and physician surveys in seven countries in 2007, 2008, and 2009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564" y="762000"/>
            <a:ext cx="7453036" cy="542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93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6937" y="533400"/>
            <a:ext cx="7693663" cy="559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Ad Campaigns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Hammond et al. (2004): </a:t>
            </a:r>
            <a:r>
              <a:rPr lang="en-US" dirty="0" smtClean="0">
                <a:hlinkClick r:id="rId2"/>
              </a:rPr>
              <a:t>http://www.ajph.org/cgi/reprint/94/8/1442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found that images on cigarette package elicited negative emotions and sales declined.</a:t>
            </a:r>
          </a:p>
          <a:p>
            <a:r>
              <a:rPr lang="en-US" dirty="0" smtClean="0"/>
              <a:t>Graphic warnings have been criticized on 4 general grounds: </a:t>
            </a:r>
          </a:p>
          <a:p>
            <a:pPr lvl="1"/>
            <a:r>
              <a:rPr lang="en-US" dirty="0" smtClean="0"/>
              <a:t>they will cause unnecessary or excessive emotional distress; </a:t>
            </a:r>
          </a:p>
          <a:p>
            <a:pPr lvl="1"/>
            <a:r>
              <a:rPr lang="en-US" dirty="0" smtClean="0"/>
              <a:t>smokers will simply avoid the warnings; </a:t>
            </a:r>
          </a:p>
          <a:p>
            <a:pPr lvl="1"/>
            <a:r>
              <a:rPr lang="en-US" dirty="0" smtClean="0"/>
              <a:t>graphic labels will under-mine the credibility of the message; and, </a:t>
            </a:r>
          </a:p>
          <a:p>
            <a:pPr lvl="1"/>
            <a:r>
              <a:rPr lang="en-US" dirty="0" smtClean="0"/>
              <a:t>graphic or “grotesque” labels will cause reactance, or increases in consumption,</a:t>
            </a:r>
          </a:p>
          <a:p>
            <a:r>
              <a:rPr lang="en-US" dirty="0" smtClean="0"/>
              <a:t>But the study disproves this criticism!!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29600" cy="549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6019800"/>
            <a:ext cx="310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Hammond et al. (2008)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Ad Campaign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Canadian warning labels have elicited strong emotional reactions from smokers.</a:t>
            </a:r>
          </a:p>
          <a:p>
            <a:r>
              <a:rPr lang="en-US" dirty="0" smtClean="0"/>
              <a:t>Negative emotional reactions were associated with greater effectiveness of the warning labels.</a:t>
            </a:r>
          </a:p>
          <a:p>
            <a:r>
              <a:rPr lang="en-US" dirty="0" smtClean="0"/>
              <a:t>Smokers who reported greater fear and disgust were more likely to </a:t>
            </a:r>
          </a:p>
          <a:p>
            <a:pPr lvl="1"/>
            <a:r>
              <a:rPr lang="en-US" dirty="0" smtClean="0"/>
              <a:t>either have quit, </a:t>
            </a:r>
          </a:p>
          <a:p>
            <a:pPr lvl="1"/>
            <a:r>
              <a:rPr lang="en-US" dirty="0" smtClean="0"/>
              <a:t>made an attempt to quit, or</a:t>
            </a:r>
          </a:p>
          <a:p>
            <a:pPr lvl="1"/>
            <a:r>
              <a:rPr lang="en-US" dirty="0" smtClean="0"/>
              <a:t>reduced their smoking at follow-up.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4" name="Object 4"/>
          <p:cNvGraphicFramePr>
            <a:graphicFrameLocks noChangeAspect="1"/>
          </p:cNvGraphicFramePr>
          <p:nvPr>
            <p:ph idx="1"/>
          </p:nvPr>
        </p:nvGraphicFramePr>
        <p:xfrm>
          <a:off x="228600" y="1390650"/>
          <a:ext cx="8534400" cy="5032375"/>
        </p:xfrm>
        <a:graphic>
          <a:graphicData uri="http://schemas.openxmlformats.org/presentationml/2006/ole">
            <p:oleObj spid="_x0000_s4098" name="Chart" r:id="rId4" imgW="4248302" imgH="2505151" progId="Excel.Sheet.8">
              <p:embed/>
            </p:oleObj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79DA8-CF9A-4172-8623-C88431575794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0728" name="Picture 8" descr="MCj0230824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304800"/>
            <a:ext cx="1009650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Comparisons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752600"/>
            <a:ext cx="8991600" cy="201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40386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Garber and Skinner (2008)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Comparisons</a:t>
            </a:r>
            <a:endParaRPr 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696" y="2022144"/>
            <a:ext cx="8763000" cy="41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50" y="2438400"/>
            <a:ext cx="87249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28600" y="481226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Garber and Skinner (2008)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Health Records?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Electronic Health Care Reform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736" y="1752600"/>
            <a:ext cx="8291863" cy="411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66800" y="5943600"/>
            <a:ext cx="2402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RAND Study from 2005.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723" y="152400"/>
            <a:ext cx="8612697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85800" y="4114800"/>
            <a:ext cx="1600200" cy="381000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Digitization of Health Records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95400"/>
            <a:ext cx="7772400" cy="4798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6172200"/>
            <a:ext cx="24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 Study from 2005.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Cost Savings from Health Information Technology (HIT)?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RAND Study: if 90% of hospitals and doctors in America were to adopt HIT over 15 years, the health system could save some $77 billion a year from efficiency increases</a:t>
            </a:r>
          </a:p>
          <a:p>
            <a:r>
              <a:rPr lang="en-US" sz="2800" dirty="0" smtClean="0"/>
              <a:t>Incl. health-and-safety benefits, gains could double, saving about 6% of the $2.6 trillion of U.S. health care spending in 2009</a:t>
            </a:r>
          </a:p>
          <a:p>
            <a:r>
              <a:rPr lang="en-US" sz="2800" dirty="0" smtClean="0"/>
              <a:t>Archives of Internal Medicine (2009)</a:t>
            </a:r>
          </a:p>
          <a:p>
            <a:pPr lvl="1"/>
            <a:r>
              <a:rPr lang="en-US" sz="2000" dirty="0" smtClean="0"/>
              <a:t>HIT hospitals suffered 15% fewer deaths and </a:t>
            </a:r>
          </a:p>
          <a:p>
            <a:pPr lvl="1"/>
            <a:r>
              <a:rPr lang="en-US" sz="2000" dirty="0" smtClean="0"/>
              <a:t>16% fewer complications, as well as enjoying lower costs</a:t>
            </a:r>
            <a:r>
              <a:rPr lang="en-US" sz="2000" dirty="0" smtClean="0"/>
              <a:t>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Cost Savings from </a:t>
            </a:r>
            <a:r>
              <a:rPr lang="en-US" dirty="0" smtClean="0"/>
              <a:t>HIT?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Autofit/>
          </a:bodyPr>
          <a:lstStyle/>
          <a:p>
            <a:r>
              <a:rPr lang="en-US" dirty="0" smtClean="0"/>
              <a:t>Kaiser Permanente</a:t>
            </a:r>
          </a:p>
          <a:p>
            <a:pPr lvl="1"/>
            <a:r>
              <a:rPr lang="en-US" sz="2400" dirty="0" smtClean="0"/>
              <a:t>unusual American health-care chain whose 8.6m patients receive fully integrated care, similar to Britain’s National Health Service (NHS)</a:t>
            </a:r>
          </a:p>
          <a:p>
            <a:pPr lvl="1"/>
            <a:r>
              <a:rPr lang="en-US" sz="2400" dirty="0" smtClean="0"/>
              <a:t>Easier to implement an ambitious HIT system costing over $4 billion, top down implementation.  “100% compliance” from doctors.</a:t>
            </a:r>
          </a:p>
          <a:p>
            <a:pPr lvl="1"/>
            <a:r>
              <a:rPr lang="en-US" sz="2400" dirty="0" smtClean="0"/>
              <a:t>Health Affairs (2009): Kaiser showed  HIT have cut visits per patient by an average of 26%, thanks to more e-mail and telephone consultations. </a:t>
            </a:r>
          </a:p>
          <a:p>
            <a:pPr lvl="1"/>
            <a:r>
              <a:rPr lang="en-US" sz="2400" dirty="0" smtClean="0"/>
              <a:t>That saves money and increases efficiency, AND patients seem to like it too.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Cost Savings from </a:t>
            </a:r>
            <a:r>
              <a:rPr lang="en-US" dirty="0" smtClean="0"/>
              <a:t>HIT?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Reforms have been tried and failed repeatedly over the past 20 years. </a:t>
            </a:r>
          </a:p>
          <a:p>
            <a:r>
              <a:rPr lang="en-US" dirty="0" smtClean="0"/>
              <a:t>One stumbling block has been privacy</a:t>
            </a:r>
          </a:p>
          <a:p>
            <a:pPr lvl="1"/>
            <a:r>
              <a:rPr lang="en-US" dirty="0" smtClean="0"/>
              <a:t>technical tools to safeguard privacy, such as encryption software, have improved so much that this should no longer be a problem</a:t>
            </a:r>
          </a:p>
          <a:p>
            <a:r>
              <a:rPr lang="en-US" dirty="0" smtClean="0"/>
              <a:t>Recent legal changes </a:t>
            </a:r>
          </a:p>
          <a:p>
            <a:pPr lvl="1"/>
            <a:r>
              <a:rPr lang="en-US" dirty="0" smtClean="0"/>
              <a:t>A law passed in America last year stops insurers or employers from using genetic information as a basis for </a:t>
            </a:r>
            <a:r>
              <a:rPr lang="en-US" dirty="0" smtClean="0"/>
              <a:t>discrimination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Savings from HIT?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bigger obstacle has been resistance from doctors</a:t>
            </a:r>
          </a:p>
          <a:p>
            <a:pPr lvl="1"/>
            <a:r>
              <a:rPr lang="en-US" dirty="0" smtClean="0"/>
              <a:t>some of which stems from failed previous efforts to introduce HIT</a:t>
            </a:r>
          </a:p>
          <a:p>
            <a:pPr lvl="1"/>
            <a:r>
              <a:rPr lang="en-US" dirty="0" smtClean="0"/>
              <a:t>Doctors and nurses have too often been required to learn how to use new software but have rarely been compensated for their time or seen tangible medical benefits.</a:t>
            </a:r>
          </a:p>
          <a:p>
            <a:r>
              <a:rPr lang="en-US" dirty="0" smtClean="0"/>
              <a:t>Fiscal-stimulus package includes nearly $20 billion to create a national health-information network, including incentives for hospitals and doctors to adopt EHRs.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V.A.’s Electronic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1524000"/>
            <a:ext cx="74295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25" y="1762125"/>
            <a:ext cx="371475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Comparisons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738399"/>
            <a:ext cx="8229600" cy="424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95400"/>
            <a:ext cx="8264856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57200" y="60960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Garber and Skinner (2008)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Improvements in Treatment of </a:t>
            </a:r>
            <a:br>
              <a:rPr lang="en-US" dirty="0" smtClean="0"/>
            </a:br>
            <a:r>
              <a:rPr lang="en-US" dirty="0" smtClean="0"/>
              <a:t>Heart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Ford et al. (2007) decomposed the reduction in mortality rates due to heart disease:</a:t>
            </a:r>
          </a:p>
          <a:p>
            <a:pPr lvl="1"/>
            <a:r>
              <a:rPr lang="en-US" dirty="0" smtClean="0"/>
              <a:t>61% of decline were explained by health behaviors that are not directly associated with health care (e.g. reductions in cholesterol)</a:t>
            </a:r>
          </a:p>
          <a:p>
            <a:pPr lvl="1"/>
            <a:r>
              <a:rPr lang="en-US" dirty="0" smtClean="0"/>
              <a:t>20% low-cost off-patent drugs (e.g. aspirin, beta-blockers, anti-</a:t>
            </a:r>
            <a:r>
              <a:rPr lang="en-US" dirty="0" err="1" smtClean="0"/>
              <a:t>hypertensives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13% medium tech (e.g. more expensive drugs)</a:t>
            </a:r>
          </a:p>
          <a:p>
            <a:pPr lvl="1"/>
            <a:r>
              <a:rPr lang="en-US" b="1" dirty="0" smtClean="0"/>
              <a:t>Only 7% due to hi-tech </a:t>
            </a:r>
            <a:r>
              <a:rPr lang="en-US" dirty="0" smtClean="0"/>
              <a:t>(e.g. cardiac bypass surgery, angioplasty, and stents)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Is American Health Care Uniquely Inefficient</a:t>
            </a:r>
            <a:br>
              <a:rPr lang="en-US" sz="3600" dirty="0" smtClean="0"/>
            </a:br>
            <a:r>
              <a:rPr lang="en-US" sz="3600" dirty="0" smtClean="0"/>
              <a:t> Garber and Skinner (2008)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724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1970 U.S. spent 40% more than peer countries</a:t>
            </a:r>
          </a:p>
          <a:p>
            <a:r>
              <a:rPr lang="en-US" dirty="0" smtClean="0"/>
              <a:t>2004 U.S. spent 90% more than peer countries</a:t>
            </a:r>
          </a:p>
          <a:p>
            <a:r>
              <a:rPr lang="en-US" u="sng" dirty="0" smtClean="0"/>
              <a:t>Explanations for high health expenditure: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Defensive medicine due to litigation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Diffusion and adoption of new technology</a:t>
            </a:r>
            <a:br>
              <a:rPr lang="en-US" dirty="0" smtClean="0"/>
            </a:br>
            <a:r>
              <a:rPr lang="en-US" dirty="0" smtClean="0"/>
              <a:t>(e.g. reimbursement rates are based on average costs that include the high fixed costs of installation of expensive machines)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Higher prices due to higher doctor salaries and newer (more efficient??) drugs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Incentives for doctors to use expensive MRI scans (e.g. paid per scan – 10% growth rate in recent years in MRI and computer tomography scans (CT or CAT scans))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Higher admin costs (31% of health spending, vs. Canada’s 16.7%)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Lifestyle (high obesity rates)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Britain, whose nationalized healthcare system was widely derided by opponents of U.S. healthcare reform, ranks first in quality </a:t>
            </a:r>
          </a:p>
          <a:p>
            <a:r>
              <a:rPr lang="en-US" dirty="0" smtClean="0"/>
              <a:t>The Netherlands ranked first overall on all scores</a:t>
            </a:r>
          </a:p>
          <a:p>
            <a:r>
              <a:rPr lang="en-US" dirty="0" smtClean="0"/>
              <a:t>U.S. patients with chronic conditions were the most likely to say they gotten the wrong drug or had to wait to learn of abnormal test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Is American Health Care Uniquely Inefficient</a:t>
            </a:r>
            <a:br>
              <a:rPr lang="en-US" sz="3200" dirty="0" smtClean="0"/>
            </a:br>
            <a:r>
              <a:rPr lang="en-US" sz="3200" dirty="0" smtClean="0"/>
              <a:t> Garber and Skinner (2008)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Claim: U.S. has lower health production </a:t>
            </a:r>
            <a:r>
              <a:rPr lang="en-US" dirty="0" smtClean="0">
                <a:solidFill>
                  <a:srgbClr val="FF0000"/>
                </a:solidFill>
              </a:rPr>
              <a:t>function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How can we fix it?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Reduce unequal </a:t>
            </a:r>
            <a:r>
              <a:rPr lang="en-US" dirty="0" smtClean="0"/>
              <a:t>care</a:t>
            </a:r>
          </a:p>
          <a:p>
            <a:pPr lvl="1"/>
            <a:r>
              <a:rPr lang="en-US" dirty="0" smtClean="0"/>
              <a:t>Push for electronic </a:t>
            </a:r>
            <a:r>
              <a:rPr lang="en-US" dirty="0" smtClean="0"/>
              <a:t>health records </a:t>
            </a:r>
            <a:r>
              <a:rPr lang="en-US" dirty="0" smtClean="0"/>
              <a:t>to </a:t>
            </a:r>
            <a:r>
              <a:rPr lang="en-US" dirty="0" smtClean="0"/>
              <a:t>improve productive efficiency</a:t>
            </a:r>
          </a:p>
          <a:p>
            <a:pPr lvl="1"/>
            <a:r>
              <a:rPr lang="en-US" dirty="0" smtClean="0"/>
              <a:t>Use cheaper drugs </a:t>
            </a:r>
            <a:r>
              <a:rPr lang="en-US" dirty="0" smtClean="0"/>
              <a:t>(i.e. highly </a:t>
            </a:r>
            <a:r>
              <a:rPr lang="en-US" dirty="0" smtClean="0"/>
              <a:t>effective low cost drugs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Is American Health Care Uniquely Inefficient</a:t>
            </a:r>
            <a:br>
              <a:rPr lang="en-US" sz="3200" dirty="0" smtClean="0"/>
            </a:br>
            <a:r>
              <a:rPr lang="en-US" sz="3200" dirty="0" smtClean="0"/>
              <a:t> Garber and Skinner (2008)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Most reforms that improve productive efficiency (like electronic health records) are unlikely to have a large impact in reducing expenditures </a:t>
            </a:r>
          </a:p>
          <a:p>
            <a:pPr lvl="1"/>
            <a:r>
              <a:rPr lang="en-US" dirty="0" smtClean="0"/>
              <a:t>CBO, 2008 on the effects of electronic records;</a:t>
            </a:r>
          </a:p>
          <a:p>
            <a:pPr lvl="2"/>
            <a:r>
              <a:rPr lang="en-US" dirty="0" smtClean="0"/>
              <a:t>Improvements: yes. </a:t>
            </a:r>
          </a:p>
          <a:p>
            <a:pPr lvl="2"/>
            <a:r>
              <a:rPr lang="en-US" dirty="0" smtClean="0"/>
              <a:t>Solution to cost explosion? Not really. </a:t>
            </a:r>
            <a:endParaRPr lang="en-US" dirty="0" smtClean="0"/>
          </a:p>
          <a:p>
            <a:pPr lvl="2"/>
            <a:r>
              <a:rPr lang="en-US" dirty="0" smtClean="0"/>
              <a:t>Compare </a:t>
            </a:r>
            <a:r>
              <a:rPr lang="en-US" dirty="0" smtClean="0"/>
              <a:t>to RAND study results earlier.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Productive vs. allocative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Productive (or technical) efficiency describes the situation when all factors of production (health inputs) are used in their most efficient way, so that the economy produces on the production frontier.  </a:t>
            </a:r>
          </a:p>
          <a:p>
            <a:r>
              <a:rPr lang="en-US" dirty="0" smtClean="0"/>
              <a:t>Use a fixed mix of resources efficiently to produce the most outcome.  </a:t>
            </a:r>
          </a:p>
          <a:p>
            <a:r>
              <a:rPr lang="en-US" dirty="0" smtClean="0"/>
              <a:t>Reasons for technical inefficiency:    </a:t>
            </a:r>
          </a:p>
          <a:p>
            <a:pPr lvl="1"/>
            <a:r>
              <a:rPr lang="en-US" dirty="0" smtClean="0"/>
              <a:t>Misuse of workers or machines  </a:t>
            </a:r>
          </a:p>
          <a:p>
            <a:pPr lvl="1"/>
            <a:r>
              <a:rPr lang="en-US" dirty="0" smtClean="0"/>
              <a:t>Not working at full capacity  </a:t>
            </a:r>
          </a:p>
          <a:p>
            <a:pPr lvl="1"/>
            <a:r>
              <a:rPr lang="en-US" dirty="0" smtClean="0"/>
              <a:t>Not cooperating well (e.g. electronic health records might alleviated this) 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Productive vs. allocative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Allocative efficiency is concerned with producing the right amount of health vs. all other consumption goods. </a:t>
            </a:r>
          </a:p>
          <a:p>
            <a:r>
              <a:rPr lang="en-US" dirty="0" smtClean="0"/>
              <a:t>Allocative efficiency: Use the right mix of resources to produce the most outcome.    </a:t>
            </a:r>
          </a:p>
          <a:p>
            <a:pPr lvl="1"/>
            <a:r>
              <a:rPr lang="en-US" dirty="0" smtClean="0"/>
              <a:t>We then compare the marginal utility of an extra unit of health with the marginal utility of an extra unit of a consumption good.    </a:t>
            </a:r>
          </a:p>
          <a:p>
            <a:r>
              <a:rPr lang="en-US" dirty="0" smtClean="0"/>
              <a:t>Reasons for allocative inefficiency:  </a:t>
            </a:r>
          </a:p>
          <a:p>
            <a:pPr lvl="1"/>
            <a:r>
              <a:rPr lang="en-US" dirty="0" smtClean="0"/>
              <a:t>Use too much capital (e.g. too concentrated on high tech, MRI scanners etc.), or  </a:t>
            </a:r>
          </a:p>
          <a:p>
            <a:pPr lvl="1"/>
            <a:r>
              <a:rPr lang="en-US" dirty="0" smtClean="0"/>
              <a:t>Use too much labor (e.g. specialist doctors instead of general practitioners or nurses)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Garber </a:t>
            </a:r>
            <a:r>
              <a:rPr lang="en-US" dirty="0" smtClean="0"/>
              <a:t>and Skinner (2008)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Expansion of health insurance coverage to improve productive efficiency.</a:t>
            </a:r>
          </a:p>
          <a:p>
            <a:pPr lvl="1"/>
            <a:r>
              <a:rPr lang="en-US" dirty="0" smtClean="0"/>
              <a:t>Unlikely to reduce expenditures</a:t>
            </a:r>
          </a:p>
          <a:p>
            <a:r>
              <a:rPr lang="en-US" dirty="0" smtClean="0"/>
              <a:t>U.S. typically does not consider effectiveness relative to its costs or to the costs of alternative treatments due to public indifference and political barriers, </a:t>
            </a:r>
          </a:p>
          <a:p>
            <a:pPr lvl="1"/>
            <a:r>
              <a:rPr lang="en-US" dirty="0" smtClean="0"/>
              <a:t>e.g. Garber (2004) and Neumann (2005)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Is American Health Care Uniquely Inefficient</a:t>
            </a:r>
            <a:br>
              <a:rPr lang="en-US" sz="3200" dirty="0" smtClean="0"/>
            </a:br>
            <a:r>
              <a:rPr lang="en-US" sz="3200" dirty="0" smtClean="0"/>
              <a:t> Garber and Skinner (2008)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deductible health insurance, </a:t>
            </a:r>
          </a:p>
          <a:p>
            <a:pPr lvl="1"/>
            <a:r>
              <a:rPr lang="en-US" dirty="0" smtClean="0"/>
              <a:t>designed to limit moral hazard, can have paradoxical effect of reducing consumption of highly cost-effective treatments, such as hypertension treatments. </a:t>
            </a:r>
          </a:p>
          <a:p>
            <a:pPr lvl="1"/>
            <a:r>
              <a:rPr lang="en-US" dirty="0" smtClean="0"/>
              <a:t>This reduces productive efficiency.</a:t>
            </a:r>
          </a:p>
          <a:p>
            <a:r>
              <a:rPr lang="en-US" dirty="0" smtClean="0"/>
              <a:t>Pay for outcomes, rather than inputs.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is it all about the bad U.S. lifestyle?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Europeans or Australians live healthier lifestyles than Americans (i.e. high rates of obesity in U.S.)</a:t>
            </a:r>
          </a:p>
          <a:p>
            <a:r>
              <a:rPr lang="en-US" dirty="0" smtClean="0"/>
              <a:t>BUT: “…, the other countries have higher rates of smoking" </a:t>
            </a:r>
          </a:p>
          <a:p>
            <a:r>
              <a:rPr lang="en-US" dirty="0" smtClean="0"/>
              <a:t>Germany, for instance, has a much older population more prone to chronic disease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Every other system covers all its citizens, the U.S. system, which leaves 46 million Americans or 15 percent of the population without health insurance, is the most </a:t>
            </a:r>
            <a:r>
              <a:rPr lang="en-US" b="1" dirty="0" smtClean="0"/>
              <a:t>unfair</a:t>
            </a:r>
            <a:r>
              <a:rPr lang="en-US" dirty="0" smtClean="0"/>
              <a:t>. (Is this true??)</a:t>
            </a:r>
          </a:p>
          <a:p>
            <a:endParaRPr lang="en-US" dirty="0" smtClean="0"/>
          </a:p>
          <a:p>
            <a:r>
              <a:rPr lang="en-US" dirty="0" smtClean="0"/>
              <a:t>"The lower the performance score for equity, the lower the performance on other measures. This suggests that, when a country fails to meet the needs of the most vulnerable, it also fails to meet the needs of the average citizen," the report reads.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990600"/>
            <a:ext cx="8943457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CF97-3DA9-4D63-BBFA-721594322B3B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0"/>
            <a:ext cx="89154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Typology of Health Care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800" b="1" dirty="0" smtClean="0"/>
              <a:t>National health care</a:t>
            </a:r>
            <a:br>
              <a:rPr lang="en-US" sz="2800" b="1" dirty="0" smtClean="0"/>
            </a:br>
            <a:r>
              <a:rPr lang="en-US" sz="2800" dirty="0" smtClean="0"/>
              <a:t>(provided by the state)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400" dirty="0" smtClean="0"/>
              <a:t>Denmark, </a:t>
            </a:r>
            <a:r>
              <a:rPr lang="en-US" sz="2400" b="1" dirty="0" smtClean="0"/>
              <a:t>UK</a:t>
            </a:r>
            <a:r>
              <a:rPr lang="en-US" sz="2400" dirty="0" smtClean="0"/>
              <a:t>, Turkey, Italy, New Zealand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800" b="1" dirty="0" smtClean="0"/>
              <a:t>Community </a:t>
            </a:r>
            <a:r>
              <a:rPr lang="en-US" sz="2800" dirty="0" smtClean="0"/>
              <a:t>sickness funds with a state subsidy 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400" dirty="0" smtClean="0"/>
              <a:t>Austria, Belgium, France, Germany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800" b="1" dirty="0" smtClean="0"/>
              <a:t>National health insurance</a:t>
            </a:r>
            <a:r>
              <a:rPr lang="en-US" sz="2800" dirty="0" smtClean="0"/>
              <a:t> 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400" dirty="0" smtClean="0"/>
              <a:t>Canada, Finland, Norway, Spain, and Sweden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800" b="1" dirty="0" smtClean="0"/>
              <a:t>Mixed systems 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400" dirty="0" smtClean="0"/>
              <a:t>US, Australia, Iceland, Japan, Netherlands</a:t>
            </a:r>
          </a:p>
          <a:p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81E8-1C63-4C1F-8A82-030EF14E62DF}" type="datetime1">
              <a:rPr lang="en-US" smtClean="0"/>
              <a:pPr/>
              <a:t>11/8/2010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Towson University - J. Jung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1225-2CFD-4B2A-9CCE-B0FBA363882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3177</TotalTime>
  <Words>3422</Words>
  <Application>Microsoft Office PowerPoint</Application>
  <PresentationFormat>On-screen Show (4:3)</PresentationFormat>
  <Paragraphs>513</Paragraphs>
  <Slides>65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Office Theme</vt:lpstr>
      <vt:lpstr>Chart</vt:lpstr>
      <vt:lpstr>Health Economics</vt:lpstr>
      <vt:lpstr>Motivation</vt:lpstr>
      <vt:lpstr>Motivation</vt:lpstr>
      <vt:lpstr>Commonwealth Fund Report  2010</vt:lpstr>
      <vt:lpstr>Slide 5</vt:lpstr>
      <vt:lpstr>Comparison</vt:lpstr>
      <vt:lpstr>But is it all about the bad U.S. lifestyle?</vt:lpstr>
      <vt:lpstr>Slide 8</vt:lpstr>
      <vt:lpstr>A Typology of Health Care Systems</vt:lpstr>
      <vt:lpstr>US Health Issues </vt:lpstr>
      <vt:lpstr>Slide 11</vt:lpstr>
      <vt:lpstr>Slide 12</vt:lpstr>
      <vt:lpstr>Outline</vt:lpstr>
      <vt:lpstr>United Kingdom</vt:lpstr>
      <vt:lpstr>United Kingdom</vt:lpstr>
      <vt:lpstr>Slide 16</vt:lpstr>
      <vt:lpstr>Slide 17</vt:lpstr>
      <vt:lpstr>Additional issues</vt:lpstr>
      <vt:lpstr>Germany</vt:lpstr>
      <vt:lpstr>Germany</vt:lpstr>
      <vt:lpstr>Additional Issues</vt:lpstr>
      <vt:lpstr>Oh, Canada!</vt:lpstr>
      <vt:lpstr>Slide 23</vt:lpstr>
      <vt:lpstr>Canada</vt:lpstr>
      <vt:lpstr>Canada</vt:lpstr>
      <vt:lpstr>Waiting Times for Knee-Replacement Surgery in the United States and Ontario</vt:lpstr>
      <vt:lpstr>Waiting Times for Knee-Replacement</vt:lpstr>
      <vt:lpstr>South Korea</vt:lpstr>
      <vt:lpstr>South Korea</vt:lpstr>
      <vt:lpstr>South Korea</vt:lpstr>
      <vt:lpstr>Korea - Lessons for US?</vt:lpstr>
      <vt:lpstr>Health Status Comparison</vt:lpstr>
      <vt:lpstr>Obesity</vt:lpstr>
      <vt:lpstr>Lincoln University, PA</vt:lpstr>
      <vt:lpstr>Lincoln University, PA</vt:lpstr>
      <vt:lpstr>Slide 36</vt:lpstr>
      <vt:lpstr>Slide 37</vt:lpstr>
      <vt:lpstr>Canada and Cigarettes</vt:lpstr>
      <vt:lpstr>Slide 39</vt:lpstr>
      <vt:lpstr>Slide 40</vt:lpstr>
      <vt:lpstr>Slide 41</vt:lpstr>
      <vt:lpstr>Negative Ad Campaigns</vt:lpstr>
      <vt:lpstr>Slide 43</vt:lpstr>
      <vt:lpstr>Negative Ad Campaign</vt:lpstr>
      <vt:lpstr>Slide 45</vt:lpstr>
      <vt:lpstr>Health Comparisons</vt:lpstr>
      <vt:lpstr>Health Comparisons</vt:lpstr>
      <vt:lpstr>Electronic Health Records?</vt:lpstr>
      <vt:lpstr>Electronic Health Care Reform</vt:lpstr>
      <vt:lpstr>Digitization of Health Records</vt:lpstr>
      <vt:lpstr>Cost Savings from Health Information Technology (HIT)?</vt:lpstr>
      <vt:lpstr>Cost Savings from HIT?</vt:lpstr>
      <vt:lpstr>Cost Savings from HIT?</vt:lpstr>
      <vt:lpstr>Cost Savings from HIT?</vt:lpstr>
      <vt:lpstr>The V.A.’s Electronic System</vt:lpstr>
      <vt:lpstr>Slide 56</vt:lpstr>
      <vt:lpstr>Health Comparisons</vt:lpstr>
      <vt:lpstr>Improvements in Treatment of  Heart Disease</vt:lpstr>
      <vt:lpstr>Is American Health Care Uniquely Inefficient  Garber and Skinner (2008)</vt:lpstr>
      <vt:lpstr>Is American Health Care Uniquely Inefficient  Garber and Skinner (2008)</vt:lpstr>
      <vt:lpstr>Is American Health Care Uniquely Inefficient  Garber and Skinner (2008)</vt:lpstr>
      <vt:lpstr>Productive vs. allocative efficiency</vt:lpstr>
      <vt:lpstr>Productive vs. allocative efficiency</vt:lpstr>
      <vt:lpstr>Garber and Skinner (2008)</vt:lpstr>
      <vt:lpstr>Is American Health Care Uniquely Inefficient  Garber and Skinner (2008)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JJ</dc:creator>
  <cp:lastModifiedBy>jjung</cp:lastModifiedBy>
  <cp:revision>156</cp:revision>
  <dcterms:created xsi:type="dcterms:W3CDTF">2008-06-10T19:10:40Z</dcterms:created>
  <dcterms:modified xsi:type="dcterms:W3CDTF">2010-11-08T19:45:31Z</dcterms:modified>
</cp:coreProperties>
</file>